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ok Antiqua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zD3kjpWZEMsE7il5TCt2DEuu8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8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Uvodka - disciplína">
  <p:cSld name="CSS Uvodka - disciplí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85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>
            <a:spLocks noGrp="1"/>
          </p:cNvSpPr>
          <p:nvPr>
            <p:ph type="pic" idx="2"/>
          </p:nvPr>
        </p:nvSpPr>
        <p:spPr>
          <a:xfrm>
            <a:off x="7580043" y="0"/>
            <a:ext cx="461195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cxnSp>
        <p:nvCxnSpPr>
          <p:cNvPr id="13" name="Google Shape;13;p19"/>
          <p:cNvCxnSpPr/>
          <p:nvPr/>
        </p:nvCxnSpPr>
        <p:spPr>
          <a:xfrm>
            <a:off x="448559" y="1830072"/>
            <a:ext cx="461195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4424083" cy="13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ubTitle" idx="1"/>
          </p:nvPr>
        </p:nvSpPr>
        <p:spPr>
          <a:xfrm>
            <a:off x="347219" y="1956457"/>
            <a:ext cx="5581773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9"/>
          <p:cNvCxnSpPr/>
          <p:nvPr/>
        </p:nvCxnSpPr>
        <p:spPr>
          <a:xfrm>
            <a:off x="2653896" y="6098291"/>
            <a:ext cx="0" cy="317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2754537" y="6012289"/>
            <a:ext cx="2932112" cy="43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Arial"/>
              <a:buNone/>
              <a:defRPr sz="13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 - 2 boxy">
  <p:cSld name="CSS Textace - 2 box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5573728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6168278" y="1283057"/>
            <a:ext cx="5573728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 - 2 boxy odrážky">
  <p:cSld name="CSS Textace - 2 boxy odrážk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5573728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6168278" y="1283057"/>
            <a:ext cx="5573728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Box 2">
  <p:cSld name="CSS Box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8276" y="1066800"/>
            <a:ext cx="557373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96" y="1066800"/>
            <a:ext cx="5573728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576787" y="1215149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589053" y="1564483"/>
            <a:ext cx="5295613" cy="40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3"/>
          </p:nvPr>
        </p:nvSpPr>
        <p:spPr>
          <a:xfrm>
            <a:off x="6307334" y="1565483"/>
            <a:ext cx="5295613" cy="407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4"/>
          </p:nvPr>
        </p:nvSpPr>
        <p:spPr>
          <a:xfrm>
            <a:off x="6307333" y="1214173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SS Box 3">
  <p:cSld name="1_CSS Box 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95" y="1066800"/>
            <a:ext cx="3632821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9587" y="1066800"/>
            <a:ext cx="3632821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9184" y="1066800"/>
            <a:ext cx="363282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576787" y="1212809"/>
            <a:ext cx="3370959" cy="2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2"/>
          </p:nvPr>
        </p:nvSpPr>
        <p:spPr>
          <a:xfrm>
            <a:off x="4410520" y="1212809"/>
            <a:ext cx="3370959" cy="2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3"/>
          </p:nvPr>
        </p:nvSpPr>
        <p:spPr>
          <a:xfrm>
            <a:off x="8244254" y="1212809"/>
            <a:ext cx="3370959" cy="28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4"/>
          </p:nvPr>
        </p:nvSpPr>
        <p:spPr>
          <a:xfrm>
            <a:off x="576786" y="1563862"/>
            <a:ext cx="3370959" cy="411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5"/>
          </p:nvPr>
        </p:nvSpPr>
        <p:spPr>
          <a:xfrm>
            <a:off x="4410520" y="1563862"/>
            <a:ext cx="3370959" cy="411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6"/>
          </p:nvPr>
        </p:nvSpPr>
        <p:spPr>
          <a:xfrm>
            <a:off x="8244254" y="1547716"/>
            <a:ext cx="3370959" cy="411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Box 4">
  <p:cSld name="CSS Box 4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8276" y="34872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827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96" y="34872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9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2"/>
          <p:cNvSpPr txBox="1">
            <a:spLocks noGrp="1"/>
          </p:cNvSpPr>
          <p:nvPr>
            <p:ph type="body" idx="1"/>
          </p:nvPr>
        </p:nvSpPr>
        <p:spPr>
          <a:xfrm>
            <a:off x="576787" y="1215149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2"/>
          </p:nvPr>
        </p:nvSpPr>
        <p:spPr>
          <a:xfrm>
            <a:off x="589053" y="1564483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3"/>
          </p:nvPr>
        </p:nvSpPr>
        <p:spPr>
          <a:xfrm>
            <a:off x="6307334" y="1565483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4"/>
          </p:nvPr>
        </p:nvSpPr>
        <p:spPr>
          <a:xfrm>
            <a:off x="576786" y="3980556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5"/>
          </p:nvPr>
        </p:nvSpPr>
        <p:spPr>
          <a:xfrm>
            <a:off x="6319600" y="3980555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6"/>
          </p:nvPr>
        </p:nvSpPr>
        <p:spPr>
          <a:xfrm>
            <a:off x="6307333" y="1214173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7"/>
          </p:nvPr>
        </p:nvSpPr>
        <p:spPr>
          <a:xfrm>
            <a:off x="589053" y="3631221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8"/>
          </p:nvPr>
        </p:nvSpPr>
        <p:spPr>
          <a:xfrm>
            <a:off x="6319599" y="3631221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Box - modré">
  <p:cSld name="CSS Box - modré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276" y="34872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27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96" y="34872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9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576787" y="1215149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2"/>
          </p:nvPr>
        </p:nvSpPr>
        <p:spPr>
          <a:xfrm>
            <a:off x="589053" y="1564483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3"/>
          </p:nvPr>
        </p:nvSpPr>
        <p:spPr>
          <a:xfrm>
            <a:off x="6307334" y="1565483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4"/>
          </p:nvPr>
        </p:nvSpPr>
        <p:spPr>
          <a:xfrm>
            <a:off x="576786" y="3980556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5"/>
          </p:nvPr>
        </p:nvSpPr>
        <p:spPr>
          <a:xfrm>
            <a:off x="6319600" y="3980555"/>
            <a:ext cx="5295613" cy="169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6"/>
          </p:nvPr>
        </p:nvSpPr>
        <p:spPr>
          <a:xfrm>
            <a:off x="6307333" y="1214173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7"/>
          </p:nvPr>
        </p:nvSpPr>
        <p:spPr>
          <a:xfrm>
            <a:off x="589053" y="3631221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8"/>
          </p:nvPr>
        </p:nvSpPr>
        <p:spPr>
          <a:xfrm>
            <a:off x="6319599" y="3631221"/>
            <a:ext cx="529561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7" name="Google Shape;11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Box 1 - modré">
  <p:cSld name="CSS Box 1 - modré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27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6" y="1066800"/>
            <a:ext cx="1129200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>
            <a:off x="576787" y="1215149"/>
            <a:ext cx="11031633" cy="27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2"/>
          </p:nvPr>
        </p:nvSpPr>
        <p:spPr>
          <a:xfrm>
            <a:off x="589053" y="1564483"/>
            <a:ext cx="11019367" cy="40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5" name="Google Shape;12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Box 1 odrážky - modré">
  <p:cSld name="CSS Box 1 odrážky - modré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276" y="1066800"/>
            <a:ext cx="5573728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6" y="1066800"/>
            <a:ext cx="1129200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 txBox="1">
            <a:spLocks noGrp="1"/>
          </p:cNvSpPr>
          <p:nvPr>
            <p:ph type="body" idx="1"/>
          </p:nvPr>
        </p:nvSpPr>
        <p:spPr>
          <a:xfrm>
            <a:off x="589053" y="1212699"/>
            <a:ext cx="11019367" cy="443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" name="Google Shape;13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+Obrázek">
  <p:cSld name="CSS Textace+Obráze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8367467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6"/>
          <p:cNvSpPr>
            <a:spLocks noGrp="1"/>
          </p:cNvSpPr>
          <p:nvPr>
            <p:ph type="pic" idx="2"/>
          </p:nvPr>
        </p:nvSpPr>
        <p:spPr>
          <a:xfrm>
            <a:off x="8522208" y="1066800"/>
            <a:ext cx="3669792" cy="472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7742026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+Obrázky">
  <p:cSld name="CSS Textace+Obrázk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66800"/>
            <a:ext cx="739648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7"/>
          <p:cNvSpPr>
            <a:spLocks noGrp="1"/>
          </p:cNvSpPr>
          <p:nvPr>
            <p:ph type="pic" idx="2"/>
          </p:nvPr>
        </p:nvSpPr>
        <p:spPr>
          <a:xfrm>
            <a:off x="7548879" y="3592576"/>
            <a:ext cx="4643119" cy="2198624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3" name="Google Shape;143;p37"/>
          <p:cNvSpPr>
            <a:spLocks noGrp="1"/>
          </p:cNvSpPr>
          <p:nvPr>
            <p:ph type="pic" idx="3"/>
          </p:nvPr>
        </p:nvSpPr>
        <p:spPr>
          <a:xfrm>
            <a:off x="7548880" y="1066800"/>
            <a:ext cx="2204720" cy="237032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4" name="Google Shape;144;p37"/>
          <p:cNvSpPr>
            <a:spLocks noGrp="1"/>
          </p:cNvSpPr>
          <p:nvPr>
            <p:ph type="pic" idx="4"/>
          </p:nvPr>
        </p:nvSpPr>
        <p:spPr>
          <a:xfrm>
            <a:off x="9905999" y="1066800"/>
            <a:ext cx="2286001" cy="110744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5" name="Google Shape;145;p37"/>
          <p:cNvSpPr>
            <a:spLocks noGrp="1"/>
          </p:cNvSpPr>
          <p:nvPr>
            <p:ph type="pic" idx="5"/>
          </p:nvPr>
        </p:nvSpPr>
        <p:spPr>
          <a:xfrm>
            <a:off x="9905999" y="2329688"/>
            <a:ext cx="2286001" cy="110744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6464371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Uvodka">
  <p:cSld name="CSS Uvodk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0"/>
          <p:cNvCxnSpPr/>
          <p:nvPr/>
        </p:nvCxnSpPr>
        <p:spPr>
          <a:xfrm>
            <a:off x="448559" y="1830072"/>
            <a:ext cx="4611956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4424083" cy="13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1"/>
          </p:nvPr>
        </p:nvSpPr>
        <p:spPr>
          <a:xfrm>
            <a:off x="347219" y="1956457"/>
            <a:ext cx="5581773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+Obrázky 2">
  <p:cSld name="CSS Textace+Obrázky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66800"/>
            <a:ext cx="739648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>
            <a:spLocks noGrp="1"/>
          </p:cNvSpPr>
          <p:nvPr>
            <p:ph type="pic" idx="2"/>
          </p:nvPr>
        </p:nvSpPr>
        <p:spPr>
          <a:xfrm>
            <a:off x="7548879" y="3514299"/>
            <a:ext cx="4643119" cy="2276901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2" name="Google Shape;152;p38"/>
          <p:cNvSpPr>
            <a:spLocks noGrp="1"/>
          </p:cNvSpPr>
          <p:nvPr>
            <p:ph type="pic" idx="3"/>
          </p:nvPr>
        </p:nvSpPr>
        <p:spPr>
          <a:xfrm>
            <a:off x="7548878" y="1066799"/>
            <a:ext cx="4643119" cy="2276901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6464371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ek">
  <p:cSld name="CSS Obráze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9"/>
          <p:cNvSpPr>
            <a:spLocks noGrp="1"/>
          </p:cNvSpPr>
          <p:nvPr>
            <p:ph type="pic" idx="2"/>
          </p:nvPr>
        </p:nvSpPr>
        <p:spPr>
          <a:xfrm>
            <a:off x="0" y="1066800"/>
            <a:ext cx="12192000" cy="472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ky 2">
  <p:cSld name="CSS Obrázky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0"/>
          <p:cNvSpPr>
            <a:spLocks noGrp="1"/>
          </p:cNvSpPr>
          <p:nvPr>
            <p:ph type="pic" idx="2"/>
          </p:nvPr>
        </p:nvSpPr>
        <p:spPr>
          <a:xfrm>
            <a:off x="0" y="1066800"/>
            <a:ext cx="6024880" cy="472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2" name="Google Shape;162;p40"/>
          <p:cNvSpPr>
            <a:spLocks noGrp="1"/>
          </p:cNvSpPr>
          <p:nvPr>
            <p:ph type="pic" idx="3"/>
          </p:nvPr>
        </p:nvSpPr>
        <p:spPr>
          <a:xfrm>
            <a:off x="6167118" y="1066800"/>
            <a:ext cx="6024880" cy="472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3" name="Google Shape;163;p40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ky 4">
  <p:cSld name="CSS Obrázky 4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1"/>
          <p:cNvSpPr>
            <a:spLocks noGrp="1"/>
          </p:cNvSpPr>
          <p:nvPr>
            <p:ph type="pic" idx="2"/>
          </p:nvPr>
        </p:nvSpPr>
        <p:spPr>
          <a:xfrm>
            <a:off x="6167118" y="3502152"/>
            <a:ext cx="6024880" cy="228904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7" name="Google Shape;167;p41"/>
          <p:cNvSpPr>
            <a:spLocks noGrp="1"/>
          </p:cNvSpPr>
          <p:nvPr>
            <p:ph type="pic" idx="3"/>
          </p:nvPr>
        </p:nvSpPr>
        <p:spPr>
          <a:xfrm>
            <a:off x="6167120" y="1066800"/>
            <a:ext cx="6024880" cy="228904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8" name="Google Shape;168;p41"/>
          <p:cNvSpPr>
            <a:spLocks noGrp="1"/>
          </p:cNvSpPr>
          <p:nvPr>
            <p:ph type="pic" idx="4"/>
          </p:nvPr>
        </p:nvSpPr>
        <p:spPr>
          <a:xfrm>
            <a:off x="1" y="3502152"/>
            <a:ext cx="6024880" cy="228904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9" name="Google Shape;169;p41"/>
          <p:cNvSpPr>
            <a:spLocks noGrp="1"/>
          </p:cNvSpPr>
          <p:nvPr>
            <p:ph type="pic" idx="5"/>
          </p:nvPr>
        </p:nvSpPr>
        <p:spPr>
          <a:xfrm>
            <a:off x="3" y="1066800"/>
            <a:ext cx="6024880" cy="228904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70" name="Google Shape;170;p41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ek + popisek">
  <p:cSld name="CSS Obrázek + popise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2"/>
          <p:cNvSpPr>
            <a:spLocks noGrp="1"/>
          </p:cNvSpPr>
          <p:nvPr>
            <p:ph type="pic" idx="2"/>
          </p:nvPr>
        </p:nvSpPr>
        <p:spPr>
          <a:xfrm>
            <a:off x="450000" y="1066800"/>
            <a:ext cx="11394780" cy="455988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74" name="Google Shape;174;p42"/>
          <p:cNvSpPr txBox="1">
            <a:spLocks noGrp="1"/>
          </p:cNvSpPr>
          <p:nvPr>
            <p:ph type="body" idx="1"/>
          </p:nvPr>
        </p:nvSpPr>
        <p:spPr>
          <a:xfrm>
            <a:off x="356011" y="5660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ky 2 + popisek">
  <p:cSld name="CSS Obrázky 2 + popise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3"/>
          <p:cNvSpPr>
            <a:spLocks noGrp="1"/>
          </p:cNvSpPr>
          <p:nvPr>
            <p:ph type="pic" idx="2"/>
          </p:nvPr>
        </p:nvSpPr>
        <p:spPr>
          <a:xfrm>
            <a:off x="450000" y="1066800"/>
            <a:ext cx="5574880" cy="455988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79" name="Google Shape;179;p43"/>
          <p:cNvSpPr>
            <a:spLocks noGrp="1"/>
          </p:cNvSpPr>
          <p:nvPr>
            <p:ph type="pic" idx="3"/>
          </p:nvPr>
        </p:nvSpPr>
        <p:spPr>
          <a:xfrm>
            <a:off x="6167118" y="1066800"/>
            <a:ext cx="5574880" cy="455988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1"/>
          </p:nvPr>
        </p:nvSpPr>
        <p:spPr>
          <a:xfrm>
            <a:off x="356011" y="5660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4"/>
          </p:nvPr>
        </p:nvSpPr>
        <p:spPr>
          <a:xfrm>
            <a:off x="6079436" y="5660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brázky 4 + popisek">
  <p:cSld name="CSS Obrázky 4 + popise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4"/>
          <p:cNvSpPr>
            <a:spLocks noGrp="1"/>
          </p:cNvSpPr>
          <p:nvPr>
            <p:ph type="pic" idx="2"/>
          </p:nvPr>
        </p:nvSpPr>
        <p:spPr>
          <a:xfrm>
            <a:off x="444850" y="3560138"/>
            <a:ext cx="5574883" cy="2038303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1"/>
          </p:nvPr>
        </p:nvSpPr>
        <p:spPr>
          <a:xfrm>
            <a:off x="356011" y="5660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body" idx="3"/>
          </p:nvPr>
        </p:nvSpPr>
        <p:spPr>
          <a:xfrm>
            <a:off x="6079436" y="5660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4"/>
          <p:cNvSpPr>
            <a:spLocks noGrp="1"/>
          </p:cNvSpPr>
          <p:nvPr>
            <p:ph type="pic" idx="4"/>
          </p:nvPr>
        </p:nvSpPr>
        <p:spPr>
          <a:xfrm>
            <a:off x="6167117" y="3560138"/>
            <a:ext cx="5574883" cy="2038303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90" name="Google Shape;190;p44"/>
          <p:cNvSpPr>
            <a:spLocks noGrp="1"/>
          </p:cNvSpPr>
          <p:nvPr>
            <p:ph type="pic" idx="5"/>
          </p:nvPr>
        </p:nvSpPr>
        <p:spPr>
          <a:xfrm>
            <a:off x="6167116" y="1066799"/>
            <a:ext cx="5574883" cy="2038303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91" name="Google Shape;191;p44"/>
          <p:cNvSpPr>
            <a:spLocks noGrp="1"/>
          </p:cNvSpPr>
          <p:nvPr>
            <p:ph type="pic" idx="6"/>
          </p:nvPr>
        </p:nvSpPr>
        <p:spPr>
          <a:xfrm>
            <a:off x="444849" y="1066799"/>
            <a:ext cx="5574883" cy="2038303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92" name="Google Shape;192;p44"/>
          <p:cNvSpPr txBox="1">
            <a:spLocks noGrp="1"/>
          </p:cNvSpPr>
          <p:nvPr>
            <p:ph type="body" idx="7"/>
          </p:nvPr>
        </p:nvSpPr>
        <p:spPr>
          <a:xfrm>
            <a:off x="357167" y="3156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body" idx="8"/>
          </p:nvPr>
        </p:nvSpPr>
        <p:spPr>
          <a:xfrm>
            <a:off x="6080592" y="3156389"/>
            <a:ext cx="3826243" cy="21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+Tabulka">
  <p:cSld name="CSS Textace+Tabulka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6252754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5"/>
          <p:cNvSpPr>
            <a:spLocks noGrp="1"/>
          </p:cNvSpPr>
          <p:nvPr>
            <p:ph type="tbl" idx="2"/>
          </p:nvPr>
        </p:nvSpPr>
        <p:spPr>
          <a:xfrm>
            <a:off x="6375400" y="1066800"/>
            <a:ext cx="5816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body" idx="1"/>
          </p:nvPr>
        </p:nvSpPr>
        <p:spPr>
          <a:xfrm>
            <a:off x="449996" y="1283057"/>
            <a:ext cx="5337029" cy="429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abulka">
  <p:cSld name="CSS Tabulka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6"/>
          <p:cNvSpPr>
            <a:spLocks noGrp="1"/>
          </p:cNvSpPr>
          <p:nvPr>
            <p:ph type="tbl" idx="2"/>
          </p:nvPr>
        </p:nvSpPr>
        <p:spPr>
          <a:xfrm>
            <a:off x="0" y="1066800"/>
            <a:ext cx="12192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Graf">
  <p:cSld name="CSS Graf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7"/>
          <p:cNvSpPr>
            <a:spLocks noGrp="1"/>
          </p:cNvSpPr>
          <p:nvPr>
            <p:ph type="chart" idx="2"/>
          </p:nvPr>
        </p:nvSpPr>
        <p:spPr>
          <a:xfrm>
            <a:off x="0" y="1066798"/>
            <a:ext cx="12192000" cy="472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Uvod v2">
  <p:cSld name="CSS Uvod v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/>
          <p:nvPr/>
        </p:nvSpPr>
        <p:spPr>
          <a:xfrm>
            <a:off x="7392519" y="0"/>
            <a:ext cx="479948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347219" y="442208"/>
            <a:ext cx="4424083" cy="131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Konec">
  <p:cSld name="CSS Konec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59" y="6098291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8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1414721" cy="13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Disciplíny">
  <p:cSld name="CSS Disciplín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7674" y="3095935"/>
            <a:ext cx="4156651" cy="66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chod">
  <p:cSld name="Přecho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4424083" cy="91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 - basic">
  <p:cSld name="CSS Textace - bas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47219" y="1335190"/>
            <a:ext cx="11394783" cy="44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 - odrážky basic">
  <p:cSld name="CSS Textace - odrážky basic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47219" y="1335190"/>
            <a:ext cx="11394783" cy="44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B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">
  <p:cSld name="CSS Textac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347219" y="1335191"/>
            <a:ext cx="11394783" cy="418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Textace - odrážky">
  <p:cSld name="CSS Textace - odrážk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66800"/>
            <a:ext cx="12192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00" y="6098400"/>
            <a:ext cx="19812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347219" y="1335191"/>
            <a:ext cx="11394783" cy="418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347219" y="442209"/>
            <a:ext cx="11394787" cy="46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18B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1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"/>
          <p:cNvSpPr txBox="1">
            <a:spLocks noGrp="1"/>
          </p:cNvSpPr>
          <p:nvPr>
            <p:ph type="title"/>
          </p:nvPr>
        </p:nvSpPr>
        <p:spPr>
          <a:xfrm>
            <a:off x="347219" y="388653"/>
            <a:ext cx="6767259" cy="213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/>
              <a:t>HLEDÁME NOVÉ TALENTY</a:t>
            </a:r>
            <a:br>
              <a:rPr lang="cs-CZ"/>
            </a:br>
            <a:endParaRPr sz="2800"/>
          </a:p>
        </p:txBody>
      </p:sp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347219" y="2527609"/>
            <a:ext cx="6425288" cy="259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4000" b="1"/>
              <a:t>VIMPERK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4000" b="1"/>
              <a:t>4. – 5. 2. 2023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4000"/>
              <a:t>závody v běhu na lyžích mladšího žactva</a:t>
            </a: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pic>
        <p:nvPicPr>
          <p:cNvPr id="218" name="Google Shape;2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427" y="1767035"/>
            <a:ext cx="1719575" cy="107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182" y="406376"/>
            <a:ext cx="2015621" cy="94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0182" y="3254389"/>
            <a:ext cx="1566867" cy="49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4834" y="4199055"/>
            <a:ext cx="3320200" cy="232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219" y="285728"/>
            <a:ext cx="6748913" cy="1417960"/>
          </a:xfrm>
        </p:spPr>
        <p:txBody>
          <a:bodyPr/>
          <a:lstStyle/>
          <a:p>
            <a:r>
              <a:rPr lang="cs-CZ" dirty="0" smtClean="0"/>
              <a:t>Pořadí kategorií sobota a neděle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2398" y="2214554"/>
            <a:ext cx="8858312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1. Žáci mladší 2012 st. č. Lyžování dětem  </a:t>
            </a:r>
            <a:endParaRPr lang="cs-CZ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000"/>
            </a:pP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2. Žákyně mladší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2012 st. č. Lesy ČR</a:t>
            </a:r>
            <a:endParaRPr lang="cs-CZ" sz="2800" i="1" dirty="0" smtClean="0">
              <a:solidFill>
                <a:schemeClr val="bg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000"/>
            </a:pP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3. Žáci mladší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2011 st. č. Kooperativa</a:t>
            </a:r>
            <a:endParaRPr lang="cs-CZ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000"/>
            </a:pP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4. Žákyně mladší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cs-CZ" sz="2800" i="1" dirty="0" smtClean="0">
                <a:solidFill>
                  <a:schemeClr val="bg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2011 st. č. Volkswagen</a:t>
            </a:r>
            <a:endParaRPr lang="cs-CZ" sz="2800" i="1" dirty="0">
              <a:solidFill>
                <a:schemeClr val="bg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b="1"/>
              <a:t>Startovní listina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283" name="Google Shape;283;p11"/>
          <p:cNvSpPr txBox="1">
            <a:spLocks noGrp="1"/>
          </p:cNvSpPr>
          <p:nvPr>
            <p:ph type="subTitle" idx="1"/>
          </p:nvPr>
        </p:nvSpPr>
        <p:spPr>
          <a:xfrm>
            <a:off x="473599" y="1918009"/>
            <a:ext cx="10566107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b="1" i="1" dirty="0" smtClean="0">
                <a:latin typeface="Calibri"/>
                <a:ea typeface="Calibri"/>
                <a:cs typeface="Calibri"/>
                <a:sym typeface="Calibri"/>
              </a:rPr>
              <a:t>Intervalový start po 30 sekundách</a:t>
            </a:r>
            <a:endParaRPr sz="40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347219" y="276046"/>
            <a:ext cx="10328215" cy="7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Plán areálu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052" y="987175"/>
            <a:ext cx="8373376" cy="571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952683" cy="13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/>
              <a:t>Plán stadionu</a:t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347219" y="1956457"/>
            <a:ext cx="10558674" cy="376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281" t="22500" r="32344" b="20000"/>
          <a:stretch>
            <a:fillRect/>
          </a:stretch>
        </p:blipFill>
        <p:spPr bwMode="auto">
          <a:xfrm>
            <a:off x="5024430" y="642918"/>
            <a:ext cx="68705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Plán tratě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301" name="Google Shape;3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08" y="571480"/>
            <a:ext cx="7870684" cy="580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Tratě a jejich úprava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subTitle" idx="1"/>
          </p:nvPr>
        </p:nvSpPr>
        <p:spPr>
          <a:xfrm>
            <a:off x="473599" y="1918009"/>
            <a:ext cx="10974986" cy="381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Tratě budou připraveny v závislosti na povětrnostních podmínkách v souladu s Pravidly lyžařských závodů.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Testovací a tréninkové stopy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1"/>
          </p:nvPr>
        </p:nvSpPr>
        <p:spPr>
          <a:xfrm>
            <a:off x="473599" y="1918009"/>
            <a:ext cx="10974986" cy="381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cs-CZ" sz="3600" b="1" dirty="0">
                <a:latin typeface="Arial"/>
                <a:ea typeface="Arial"/>
                <a:cs typeface="Arial"/>
                <a:sym typeface="Arial"/>
              </a:rPr>
              <a:t>Testování lyží během závodů není na tratích dovoleno. 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cs-CZ" sz="3600" b="1" dirty="0" smtClean="0"/>
              <a:t>T</a:t>
            </a:r>
            <a:r>
              <a:rPr lang="cs-CZ" sz="3600" b="1" dirty="0" smtClean="0"/>
              <a:t>estovací </a:t>
            </a:r>
            <a:r>
              <a:rPr lang="cs-CZ" sz="3600" b="1" dirty="0"/>
              <a:t>stopy v horní části </a:t>
            </a:r>
            <a:r>
              <a:rPr lang="cs-CZ" sz="3600" b="1" dirty="0" smtClean="0"/>
              <a:t>areálu.</a:t>
            </a:r>
            <a:endParaRPr sz="3600" b="1"/>
          </a:p>
        </p:txBody>
      </p:sp>
      <p:pic>
        <p:nvPicPr>
          <p:cNvPr id="4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84" y="3571876"/>
            <a:ext cx="4171048" cy="298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1421035" cy="13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/>
              <a:t>Informace technického delegáta</a:t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1"/>
          </p:nvPr>
        </p:nvSpPr>
        <p:spPr>
          <a:xfrm>
            <a:off x="347219" y="1956457"/>
            <a:ext cx="10417425" cy="357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Pravidlo o předjíždění.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Pravidla o klasickém způsobu („stromeček“).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Po dojezdu do cíle se nelehá.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Při pádu se urychleně zvedat nebo posunout ze stopy.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Fair play.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cs-CZ" sz="32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200" dirty="0" smtClean="0"/>
              <a:t>Děkujeme pořadatelům za uspořádání závodů.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7570147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Program porady</a:t>
            </a:r>
            <a:endParaRPr/>
          </a:p>
        </p:txBody>
      </p:sp>
      <p:sp>
        <p:nvSpPr>
          <p:cNvPr id="227" name="Google Shape;227;p2"/>
          <p:cNvSpPr txBox="1">
            <a:spLocks noGrp="1"/>
          </p:cNvSpPr>
          <p:nvPr>
            <p:ph type="subTitle" idx="1"/>
          </p:nvPr>
        </p:nvSpPr>
        <p:spPr>
          <a:xfrm>
            <a:off x="473600" y="1918009"/>
            <a:ext cx="8164878" cy="398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cs-CZ" sz="3200" b="1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Přivítání  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2.			Prezentace   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3.			Jury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4.			Program závodu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5.			Předpověď počasí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6.			Startovní listina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7.			Plán tratě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8.			Plán stadionu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9.			Úprava tratě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10.			Testovací a tréninkové stopy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11.			Informace TD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>
                <a:latin typeface="Arial"/>
                <a:ea typeface="Arial"/>
                <a:cs typeface="Arial"/>
                <a:sym typeface="Arial"/>
              </a:rPr>
              <a:t>12.			Informace ŘZ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28361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Seznam lyžařských klubů – 33!!</a:t>
            </a:r>
            <a:endParaRPr/>
          </a:p>
        </p:txBody>
      </p:sp>
      <p:sp>
        <p:nvSpPr>
          <p:cNvPr id="233" name="Google Shape;233;p3"/>
          <p:cNvSpPr txBox="1">
            <a:spLocks noGrp="1"/>
          </p:cNvSpPr>
          <p:nvPr>
            <p:ph type="subTitle" idx="1"/>
          </p:nvPr>
        </p:nvSpPr>
        <p:spPr>
          <a:xfrm>
            <a:off x="473600" y="1918009"/>
            <a:ext cx="4479392" cy="398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BKLM		Borský klub </a:t>
            </a:r>
            <a:r>
              <a:rPr lang="cs-CZ" sz="1408" dirty="0" err="1"/>
              <a:t>lyřařů</a:t>
            </a:r>
            <a:r>
              <a:rPr lang="cs-CZ" sz="1408" dirty="0"/>
              <a:t> </a:t>
            </a:r>
            <a:r>
              <a:rPr lang="cs-CZ" sz="1408" dirty="0" err="1"/>
              <a:t>Machov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CSKV		Český </a:t>
            </a:r>
            <a:r>
              <a:rPr lang="cs-CZ" sz="1408" dirty="0" err="1"/>
              <a:t>skiklub</a:t>
            </a:r>
            <a:r>
              <a:rPr lang="cs-CZ" sz="1408" dirty="0"/>
              <a:t> Vysoké nad Jizerou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DLOM	</a:t>
            </a:r>
            <a:r>
              <a:rPr lang="cs-CZ" sz="1408" dirty="0" smtClean="0"/>
              <a:t>	TJ </a:t>
            </a:r>
            <a:r>
              <a:rPr lang="cs-CZ" sz="1408" dirty="0"/>
              <a:t>Dolní Lomná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DULI 		DUKLA Liberec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JBCN		SKI klub Jablonec n. N.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JIJD		Jiskra Josefův Důl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KKHL		Klub klasického lyžování Hlinsko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LKAS		LK Jasan Aš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LKSK		LK Slovan </a:t>
            </a:r>
            <a:r>
              <a:rPr lang="cs-CZ" sz="1408" dirty="0" err="1"/>
              <a:t>Košťany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LOTE		Teplice Lokomotiva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LSDB		Lyžařský spolek Dolní Branná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LSKL		Lomnice </a:t>
            </a:r>
            <a:r>
              <a:rPr lang="cs-CZ" sz="1408" dirty="0" err="1"/>
              <a:t>lyž</a:t>
            </a:r>
            <a:r>
              <a:rPr lang="cs-CZ" sz="1408" dirty="0"/>
              <a:t>. </a:t>
            </a:r>
            <a:r>
              <a:rPr lang="cs-CZ" sz="1408" dirty="0" err="1"/>
              <a:t>sp</a:t>
            </a:r>
            <a:r>
              <a:rPr lang="cs-CZ" sz="1408" dirty="0"/>
              <a:t>. klub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NMNM	</a:t>
            </a:r>
            <a:r>
              <a:rPr lang="cs-CZ" sz="1408" dirty="0" smtClean="0"/>
              <a:t>	SK </a:t>
            </a:r>
            <a:r>
              <a:rPr lang="cs-CZ" sz="1408" dirty="0"/>
              <a:t>Nové Město n. Mor.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RAVY		TJ </a:t>
            </a:r>
            <a:r>
              <a:rPr lang="cs-CZ" sz="1408" dirty="0" err="1"/>
              <a:t>Radov</a:t>
            </a:r>
            <a:r>
              <a:rPr lang="cs-CZ" sz="1408" dirty="0"/>
              <a:t> Vysoká Pec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SCPL		Plzeň Sport. </a:t>
            </a:r>
            <a:r>
              <a:rPr lang="cs-CZ" sz="1408" dirty="0" err="1"/>
              <a:t>Club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SKBR    </a:t>
            </a:r>
            <a:r>
              <a:rPr lang="cs-CZ" sz="1408" dirty="0" smtClean="0"/>
              <a:t>	</a:t>
            </a:r>
            <a:r>
              <a:rPr lang="cs-CZ" sz="1408" dirty="0"/>
              <a:t>	SKOL Brno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SKIJ		ČKS SKI  Jilemnice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SKJA		SK Janov </a:t>
            </a:r>
            <a:r>
              <a:rPr lang="cs-CZ" sz="1408" dirty="0" err="1"/>
              <a:t>Bedřichov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SKPU		SKP Ústí nad Labem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2322"/>
              <a:buFont typeface="Noto Sans Symbols"/>
              <a:buNone/>
            </a:pPr>
            <a:r>
              <a:rPr lang="cs-CZ" sz="1408" dirty="0"/>
              <a:t>SKST		Ski klub Strakonice</a:t>
            </a:r>
            <a:endParaRPr sz="1408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endParaRPr sz="1300"/>
          </a:p>
        </p:txBody>
      </p:sp>
      <p:sp>
        <p:nvSpPr>
          <p:cNvPr id="234" name="Google Shape;234;p3"/>
          <p:cNvSpPr txBox="1"/>
          <p:nvPr/>
        </p:nvSpPr>
        <p:spPr>
          <a:xfrm>
            <a:off x="6297282" y="1814959"/>
            <a:ext cx="38802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SKSV    	Fischer Ski klub Šumava Vimperk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SKVM	Ski klub Valašské Meziříčí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SNKV    	LK Slovan Karlovy Vary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SOKN	TJ Sokol Kněhyně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SOSK	TJ Sokol </a:t>
            </a:r>
            <a:r>
              <a:rPr lang="cs-CZ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Skuhrov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SOSY   	Ski Sokol Stachy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SPVR	</a:t>
            </a:r>
            <a:r>
              <a:rPr lang="cs-CZ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TJ </a:t>
            </a: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Spartak Vrchlabí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     	TJ Sokol </a:t>
            </a:r>
            <a:r>
              <a:rPr lang="cs-CZ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Studenec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SWSL	TJ </a:t>
            </a:r>
            <a:r>
              <a:rPr lang="cs-CZ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Lučany</a:t>
            </a: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nad Nisou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TAZR	</a:t>
            </a:r>
            <a:r>
              <a:rPr lang="cs-CZ" sz="13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Tatran</a:t>
            </a:r>
            <a:r>
              <a:rPr lang="cs-CZ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Železná Ruda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TJTA	</a:t>
            </a:r>
            <a:r>
              <a:rPr lang="cs-CZ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TJ </a:t>
            </a:r>
            <a:r>
              <a:rPr lang="cs-CZ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Tanvald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TRUT    	Trutnov OLFIN CAR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oto Sans Symbols"/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ZDAS	</a:t>
            </a:r>
            <a:r>
              <a:rPr lang="cs-CZ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TJ </a:t>
            </a: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Žďár nad Sázavou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 u="sng"/>
              <a:t>JURY</a:t>
            </a:r>
            <a:r>
              <a:rPr lang="cs-CZ" sz="6000" b="1" u="sng"/>
              <a:t> –  </a:t>
            </a:r>
            <a:r>
              <a:rPr lang="cs-CZ" sz="4800" b="1" u="sng"/>
              <a:t>SOUTĚŽNÍ VÝBOR</a:t>
            </a:r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ubTitle" idx="1"/>
          </p:nvPr>
        </p:nvSpPr>
        <p:spPr>
          <a:xfrm>
            <a:off x="473600" y="1918009"/>
            <a:ext cx="8164878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 b="1" dirty="0">
                <a:latin typeface="Calibri"/>
                <a:ea typeface="Calibri"/>
                <a:cs typeface="Calibri"/>
                <a:sym typeface="Calibri"/>
              </a:rPr>
              <a:t>Technický delegát:	</a:t>
            </a:r>
            <a:r>
              <a:rPr lang="cs-CZ" sz="2400" b="1" dirty="0" smtClean="0">
                <a:latin typeface="Calibri"/>
                <a:ea typeface="Calibri"/>
                <a:cs typeface="Calibri"/>
                <a:sym typeface="Calibri"/>
              </a:rPr>
              <a:t>	Tomáš </a:t>
            </a:r>
            <a:r>
              <a:rPr lang="cs-CZ" sz="2400" b="1" dirty="0" err="1">
                <a:latin typeface="Calibri"/>
                <a:ea typeface="Calibri"/>
                <a:cs typeface="Calibri"/>
                <a:sym typeface="Calibri"/>
              </a:rPr>
              <a:t>Korbelář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 b="1" dirty="0">
                <a:latin typeface="Calibri"/>
                <a:ea typeface="Calibri"/>
                <a:cs typeface="Calibri"/>
                <a:sym typeface="Calibri"/>
              </a:rPr>
              <a:t>Asistent TD: 			Jakub Vodrážka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 b="1" dirty="0">
                <a:latin typeface="Calibri"/>
                <a:ea typeface="Calibri"/>
                <a:cs typeface="Calibri"/>
                <a:sym typeface="Calibri"/>
              </a:rPr>
              <a:t>Zástupce STK: 			Iveta Roubíčková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 b="1" dirty="0">
                <a:latin typeface="Calibri"/>
                <a:ea typeface="Calibri"/>
                <a:cs typeface="Calibri"/>
                <a:sym typeface="Calibri"/>
              </a:rPr>
              <a:t>Ředitel závodu:	 	Martina </a:t>
            </a:r>
            <a:r>
              <a:rPr lang="cs-CZ" sz="2400" b="1" dirty="0" err="1">
                <a:latin typeface="Calibri"/>
                <a:ea typeface="Calibri"/>
                <a:cs typeface="Calibri"/>
                <a:sym typeface="Calibri"/>
              </a:rPr>
              <a:t>Mondlová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Program závodu</a:t>
            </a:r>
            <a:br>
              <a:rPr lang="cs-CZ" sz="4800" b="1"/>
            </a:br>
            <a:r>
              <a:rPr lang="cs-CZ" sz="4800" b="1"/>
              <a:t>Sobota 4.2.2023</a:t>
            </a:r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ubTitle" idx="1"/>
          </p:nvPr>
        </p:nvSpPr>
        <p:spPr>
          <a:xfrm>
            <a:off x="473600" y="1918009"/>
            <a:ext cx="9666576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3000" b="1" i="1" u="sng" dirty="0">
                <a:latin typeface="Calibri"/>
                <a:ea typeface="Calibri"/>
                <a:cs typeface="Calibri"/>
                <a:sym typeface="Calibri"/>
              </a:rPr>
              <a:t>Klasická technika – individuální start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endParaRPr sz="2800"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8:00 –  9:30 	 	-  výdej startovních čísel v </a:t>
            </a:r>
            <a:r>
              <a:rPr lang="cs-CZ" b="1" dirty="0"/>
              <a:t>závodní kanceláři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9:45			</a:t>
            </a:r>
            <a:r>
              <a:rPr lang="cs-CZ" sz="2400" b="1" dirty="0" smtClean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uzavření tratí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10:00 		      	</a:t>
            </a:r>
            <a:r>
              <a:rPr lang="cs-CZ" sz="2400" b="1" dirty="0" smtClean="0"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start závodů (1.kategorie)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13:00 – 16:00		-  oficiální trénink</a:t>
            </a: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cs-CZ" sz="2400" b="1" dirty="0" smtClean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porada vedoucích </a:t>
            </a:r>
            <a:r>
              <a:rPr lang="cs-CZ" b="1" dirty="0"/>
              <a:t>výprav dle potřeby</a:t>
            </a:r>
            <a:r>
              <a:rPr lang="cs-CZ" sz="2400" b="1" dirty="0"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cs-CZ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Program závodu</a:t>
            </a:r>
            <a:br>
              <a:rPr lang="cs-CZ" sz="4800" b="1"/>
            </a:br>
            <a:r>
              <a:rPr lang="cs-CZ" sz="4800" b="1"/>
              <a:t>Neděle 5.2.2023</a:t>
            </a:r>
            <a:endParaRPr/>
          </a:p>
        </p:txBody>
      </p:sp>
      <p:sp>
        <p:nvSpPr>
          <p:cNvPr id="252" name="Google Shape;252;p6"/>
          <p:cNvSpPr txBox="1">
            <a:spLocks noGrp="1"/>
          </p:cNvSpPr>
          <p:nvPr>
            <p:ph type="subTitle" idx="1"/>
          </p:nvPr>
        </p:nvSpPr>
        <p:spPr>
          <a:xfrm>
            <a:off x="473599" y="2038779"/>
            <a:ext cx="11123127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cs-CZ" sz="3200" b="1" i="1" u="sng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Klasická technika – hromadný start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 sz="2800" b="1" dirty="0">
                <a:latin typeface="Calibri" pitchFamily="34" charset="0"/>
                <a:cs typeface="Calibri" pitchFamily="34" charset="0"/>
                <a:sym typeface="Arial"/>
              </a:rPr>
              <a:t>8:00 –  9:30 </a:t>
            </a:r>
            <a:r>
              <a:rPr lang="cs-CZ" sz="2800" b="1" dirty="0" smtClean="0">
                <a:latin typeface="Calibri" pitchFamily="34" charset="0"/>
                <a:cs typeface="Calibri" pitchFamily="34" charset="0"/>
                <a:sym typeface="Arial"/>
              </a:rPr>
              <a:t>	</a:t>
            </a:r>
            <a:r>
              <a:rPr lang="cs-CZ" sz="2800" b="1" dirty="0">
                <a:latin typeface="Calibri" pitchFamily="34" charset="0"/>
                <a:cs typeface="Calibri" pitchFamily="34" charset="0"/>
                <a:sym typeface="Arial"/>
              </a:rPr>
              <a:t>	-  výdej startovních čísel</a:t>
            </a:r>
            <a:r>
              <a:rPr lang="cs-CZ" sz="2800" b="1" dirty="0">
                <a:latin typeface="Calibri" pitchFamily="34" charset="0"/>
                <a:cs typeface="Calibri" pitchFamily="34" charset="0"/>
              </a:rPr>
              <a:t> v závodní kanceláři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 sz="2800" b="1" dirty="0">
                <a:latin typeface="Calibri" pitchFamily="34" charset="0"/>
                <a:cs typeface="Calibri" pitchFamily="34" charset="0"/>
                <a:sym typeface="Arial"/>
              </a:rPr>
              <a:t>9:45				- uzavření tratí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 sz="2800" b="1" dirty="0">
                <a:latin typeface="Calibri" pitchFamily="34" charset="0"/>
                <a:cs typeface="Calibri" pitchFamily="34" charset="0"/>
                <a:sym typeface="Arial"/>
              </a:rPr>
              <a:t>10:00 			-  start závodů (1.kategorie)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Vyhlášení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258" name="Google Shape;258;p7"/>
          <p:cNvSpPr txBox="1">
            <a:spLocks noGrp="1"/>
          </p:cNvSpPr>
          <p:nvPr>
            <p:ph type="subTitle" idx="1"/>
          </p:nvPr>
        </p:nvSpPr>
        <p:spPr>
          <a:xfrm>
            <a:off x="473599" y="1918009"/>
            <a:ext cx="10566107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cs-CZ" sz="3200" b="1"/>
              <a:t>Vyhlášení výsledků každý den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cs-CZ" sz="3200" b="1"/>
              <a:t>cca 30 minut po dojetí posledního závodníka</a:t>
            </a:r>
            <a:endParaRPr sz="32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cs-CZ" sz="3200" b="1"/>
              <a:t>vyhlašuje se 6 závodníků</a:t>
            </a:r>
            <a:endParaRPr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65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PŘEDPOVĚĎ POČASÍ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0740" y="1173983"/>
            <a:ext cx="6297283" cy="5571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500332" y="2346385"/>
            <a:ext cx="395089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pátek – déšť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sobota</a:t>
            </a:r>
            <a:r>
              <a:rPr lang="cs-CZ" sz="136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sníh a postupné ochlazování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neděle – sluníčko a velký mráz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 txBox="1">
            <a:spLocks noGrp="1"/>
          </p:cNvSpPr>
          <p:nvPr>
            <p:ph type="title"/>
          </p:nvPr>
        </p:nvSpPr>
        <p:spPr>
          <a:xfrm>
            <a:off x="347219" y="388654"/>
            <a:ext cx="10328215" cy="13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 sz="4800" b="1"/>
              <a:t>Seznam</a:t>
            </a:r>
            <a:r>
              <a:rPr lang="cs-CZ" sz="6000" b="1"/>
              <a:t> </a:t>
            </a:r>
            <a:r>
              <a:rPr lang="cs-CZ" sz="4800" b="1"/>
              <a:t>přihlášených</a:t>
            </a:r>
            <a:r>
              <a:rPr lang="cs-CZ" sz="6000" b="1"/>
              <a:t> </a:t>
            </a:r>
            <a:r>
              <a:rPr lang="cs-CZ" sz="4800" b="1"/>
              <a:t>závodníků</a:t>
            </a:r>
            <a:r>
              <a:rPr lang="cs-CZ" sz="4800" b="1">
                <a:solidFill>
                  <a:srgbClr val="000000"/>
                </a:solidFill>
              </a:rPr>
              <a:t/>
            </a:r>
            <a:br>
              <a:rPr lang="cs-CZ" sz="4800" b="1">
                <a:solidFill>
                  <a:srgbClr val="000000"/>
                </a:solidFill>
              </a:rPr>
            </a:br>
            <a:endParaRPr/>
          </a:p>
        </p:txBody>
      </p:sp>
      <p:sp>
        <p:nvSpPr>
          <p:cNvPr id="271" name="Google Shape;271;p9"/>
          <p:cNvSpPr txBox="1">
            <a:spLocks noGrp="1"/>
          </p:cNvSpPr>
          <p:nvPr>
            <p:ph type="subTitle" idx="1"/>
          </p:nvPr>
        </p:nvSpPr>
        <p:spPr>
          <a:xfrm>
            <a:off x="473599" y="1918009"/>
            <a:ext cx="10566107" cy="3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Žáci mladší, </a:t>
            </a:r>
            <a:r>
              <a:rPr lang="cs-CZ" sz="4000" i="1" dirty="0" err="1">
                <a:latin typeface="Calibri" pitchFamily="34" charset="0"/>
                <a:ea typeface="Calibri"/>
                <a:cs typeface="Calibri" pitchFamily="34" charset="0"/>
                <a:sym typeface="Calibri"/>
              </a:rPr>
              <a:t>roč</a:t>
            </a: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2011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Žákyně mladší, </a:t>
            </a:r>
            <a:r>
              <a:rPr lang="cs-CZ" sz="4000" i="1" dirty="0" err="1">
                <a:latin typeface="Calibri" pitchFamily="34" charset="0"/>
                <a:ea typeface="Calibri"/>
                <a:cs typeface="Calibri" pitchFamily="34" charset="0"/>
                <a:sym typeface="Calibri"/>
              </a:rPr>
              <a:t>roč</a:t>
            </a: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2011</a:t>
            </a:r>
            <a:endParaRPr sz="4000" i="1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Žáci mladší, </a:t>
            </a:r>
            <a:r>
              <a:rPr lang="cs-CZ" sz="4000" i="1" dirty="0" err="1">
                <a:latin typeface="Calibri" pitchFamily="34" charset="0"/>
                <a:ea typeface="Calibri"/>
                <a:cs typeface="Calibri" pitchFamily="34" charset="0"/>
                <a:sym typeface="Calibri"/>
              </a:rPr>
              <a:t>roč</a:t>
            </a: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2012</a:t>
            </a:r>
            <a:endParaRPr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Žákyně mladší, </a:t>
            </a:r>
            <a:r>
              <a:rPr lang="cs-CZ" sz="4000" i="1" dirty="0" err="1">
                <a:latin typeface="Calibri" pitchFamily="34" charset="0"/>
                <a:ea typeface="Calibri"/>
                <a:cs typeface="Calibri" pitchFamily="34" charset="0"/>
                <a:sym typeface="Calibri"/>
              </a:rPr>
              <a:t>roč</a:t>
            </a:r>
            <a:r>
              <a:rPr lang="cs-CZ" sz="4000" i="1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2012</a:t>
            </a:r>
            <a:endParaRPr sz="4000" i="1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S Šablona">
  <a:themeElements>
    <a:clrScheme name="CSS Paleta">
      <a:dk1>
        <a:srgbClr val="000000"/>
      </a:dk1>
      <a:lt1>
        <a:srgbClr val="FFFFFF"/>
      </a:lt1>
      <a:dk2>
        <a:srgbClr val="00489A"/>
      </a:dk2>
      <a:lt2>
        <a:srgbClr val="E7E6E6"/>
      </a:lt2>
      <a:accent1>
        <a:srgbClr val="00408B"/>
      </a:accent1>
      <a:accent2>
        <a:srgbClr val="E84248"/>
      </a:accent2>
      <a:accent3>
        <a:srgbClr val="00408B"/>
      </a:accent3>
      <a:accent4>
        <a:srgbClr val="E84248"/>
      </a:accent4>
      <a:accent5>
        <a:srgbClr val="00408B"/>
      </a:accent5>
      <a:accent6>
        <a:srgbClr val="E84248"/>
      </a:accent6>
      <a:hlink>
        <a:srgbClr val="00408B"/>
      </a:hlink>
      <a:folHlink>
        <a:srgbClr val="E842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257</Words>
  <PresentationFormat>Vlastní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Noto Sans Symbols</vt:lpstr>
      <vt:lpstr>Calibri</vt:lpstr>
      <vt:lpstr>Book Antiqua</vt:lpstr>
      <vt:lpstr>CSS Šablona</vt:lpstr>
      <vt:lpstr>HLEDÁME NOVÉ TALENTY </vt:lpstr>
      <vt:lpstr>Program porady</vt:lpstr>
      <vt:lpstr>Seznam lyžařských klubů – 33!!</vt:lpstr>
      <vt:lpstr>JURY –  SOUTĚŽNÍ VÝBOR</vt:lpstr>
      <vt:lpstr>Program závodu Sobota 4.2.2023</vt:lpstr>
      <vt:lpstr>Program závodu Neděle 5.2.2023</vt:lpstr>
      <vt:lpstr>Vyhlášení </vt:lpstr>
      <vt:lpstr>PŘEDPOVĚĎ POČASÍ </vt:lpstr>
      <vt:lpstr>Seznam přihlášených závodníků </vt:lpstr>
      <vt:lpstr>Pořadí kategorií sobota a neděle</vt:lpstr>
      <vt:lpstr>Startovní listina </vt:lpstr>
      <vt:lpstr>Plán areálu </vt:lpstr>
      <vt:lpstr>Plán stadionu  </vt:lpstr>
      <vt:lpstr>Plán tratě </vt:lpstr>
      <vt:lpstr>Tratě a jejich úprava </vt:lpstr>
      <vt:lpstr>Testovací a tréninkové stopy </vt:lpstr>
      <vt:lpstr>Informace technického delegáta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HLEDÁME NOVÉ TALENTY </dc:title>
  <dc:creator>Jitka Bartoňová</dc:creator>
  <cp:lastModifiedBy>Ski klub</cp:lastModifiedBy>
  <cp:revision>12</cp:revision>
  <dcterms:created xsi:type="dcterms:W3CDTF">2022-02-18T08:57:15Z</dcterms:created>
  <dcterms:modified xsi:type="dcterms:W3CDTF">2023-02-03T16:01:10Z</dcterms:modified>
</cp:coreProperties>
</file>